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7" r:id="rId2"/>
    <p:sldId id="264" r:id="rId3"/>
    <p:sldId id="267" r:id="rId4"/>
    <p:sldId id="258" r:id="rId5"/>
    <p:sldId id="271" r:id="rId6"/>
    <p:sldId id="268" r:id="rId7"/>
    <p:sldId id="272" r:id="rId8"/>
    <p:sldId id="273" r:id="rId9"/>
    <p:sldId id="269" r:id="rId10"/>
    <p:sldId id="274" r:id="rId11"/>
    <p:sldId id="275" r:id="rId12"/>
    <p:sldId id="270" r:id="rId13"/>
    <p:sldId id="276" r:id="rId14"/>
    <p:sldId id="277" r:id="rId15"/>
    <p:sldId id="278" r:id="rId16"/>
    <p:sldId id="281" r:id="rId17"/>
    <p:sldId id="282" r:id="rId18"/>
    <p:sldId id="283" r:id="rId19"/>
    <p:sldId id="280" r:id="rId20"/>
    <p:sldId id="279" r:id="rId21"/>
    <p:sldId id="284" r:id="rId22"/>
    <p:sldId id="285" r:id="rId2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1D1C"/>
    <a:srgbClr val="B5B2AA"/>
    <a:srgbClr val="53626D"/>
    <a:srgbClr val="999999"/>
    <a:srgbClr val="A4A3A4"/>
    <a:srgbClr val="A28764"/>
    <a:srgbClr val="F7FAFF"/>
    <a:srgbClr val="FBBE61"/>
    <a:srgbClr val="6F5615"/>
    <a:srgbClr val="81E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2" d="100"/>
          <a:sy n="52" d="100"/>
        </p:scale>
        <p:origin x="1939" y="53"/>
      </p:cViewPr>
      <p:guideLst>
        <p:guide orient="horz" pos="3120"/>
        <p:guide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98CE8A-4CCC-4954-AAB4-5FB142A9A3DE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CCEA7E-0F3B-4148-BC75-8E81F502A0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6626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3432F-496E-73B1-5FA0-3594A2A06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ED541864-0034-2CE9-80A9-089702D911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4A27698-5008-D285-25B8-CDF2621610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6782D47-7A15-041C-25EF-4E18C7EE63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31605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E33A5-5692-7DDB-36E9-5F7C4836B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E8C20F23-0D30-5940-418D-FC7BFB835C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80E877C-E01E-7E29-D1C1-41F9E4BA2B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041329E-554C-7DFB-EA51-A308DE8C69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2289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CDDB0-75BF-E1D3-8EE6-2EB65092A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4957EB2-72D2-D966-CEFF-F37FF2E35E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7CDEDF5F-8B69-C060-D9C3-E3B14C2E1C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912A1AD-C87C-1C0A-80A7-4197E8B41A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36484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B4489-FA43-CA2F-E0D3-87A43C9FE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19E2D584-86D5-6E51-99BE-79176C3514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3DA75339-2429-E42B-E330-00EFEA3C3C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49F6F9D-DE58-E69B-4771-9A50B5920A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7985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092C6-AC43-54D1-9510-A96390C8A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4B3B96D0-D47E-76EA-AFFD-B4449A7669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D0D58688-4676-518C-92C8-360DF02598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8E2051C-9433-1F7C-3A11-BEC510017C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9809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E8A9F-76B5-D6CB-E72B-1A5FD7601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C4B67311-5033-3E85-7DC3-5059FA57C7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0696D898-CA8D-65D1-0581-1FB25ACDA3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F09E5BD-5D06-C3EE-412C-7802707FD5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9267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0884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F5988-F50A-6B5E-5431-EE0B84C53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2B0815AC-5EEE-BE6B-27E1-38CCBD3A8E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2A2ABA4C-DE49-2780-9944-D0763A182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89EFB4E-868B-8755-0A49-84827ACB57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1875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31DCB-A74C-4A14-99C3-D42BD2FAA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111DCF3E-24B5-BE77-4847-5F9B93C8D4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034719D3-704D-4C80-C005-74E4041916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3E87976-7FA2-978E-46B4-D18DF761F5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67599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0D6E3-6C05-07C6-3509-0805CB1AD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0CD0EA5-268B-EFFE-5353-F249F4B4D7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A22C3A6-D8BB-218F-AABE-24140DBCEF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E07C8B5-F7FD-D28A-6CA4-435785C2A3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5340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7440B-E31E-3C61-8028-57EFDF29A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979B50B1-94FA-028D-C554-DE3C3A794F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0B935F3-02C9-A974-40B3-0FFCC03A91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3A8C282-11C2-07E0-73A1-E9AC46CF6F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56244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BAD416-FA41-E6CD-1096-888020F70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7BDE9F9A-C6F7-D617-55BB-A314E81040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67814B50-51AD-78C4-890C-0F4A51BF97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4E8329-EFBE-B0D8-9092-8A42ED7BB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0584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F115F4-F352-D4EA-9A06-DEF6901A5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E827FD14-1748-8E82-2B0A-9F37BC5165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EA6D4B3-7264-A180-1AD7-3EC341BACA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CFA8355-BA73-6BB2-6ABA-9EBF4A6996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1401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95D26-4B48-FF69-29B7-6448AA0F3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C4B3F80C-C21F-31A1-46DC-26270A9AF4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765DFFFD-5A3F-B0DA-FB96-1A81C11812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DF14490-EF0A-9434-2781-BC7443EC9D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CEA7E-0F3B-4148-BC75-8E81F502A0A3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3031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6D066-DAD1-4C4E-91FD-F10D3C0D10BF}" type="datetime1">
              <a:rPr lang="pt-BR" smtClean="0"/>
              <a:t>03/01/2025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4637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2C2D-3F95-4DDE-92C5-31AF8E44DFFA}" type="datetime1">
              <a:rPr lang="pt-BR" smtClean="0"/>
              <a:t>03/01/2025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170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EE732-48AC-4BEE-91BD-B77EB5B4A5B9}" type="datetime1">
              <a:rPr lang="pt-BR" smtClean="0"/>
              <a:t>03/01/2025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6714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D08CB-2CC2-4602-B142-5C4683E44F79}" type="datetime1">
              <a:rPr lang="pt-BR" smtClean="0"/>
              <a:t>03/01/2025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2634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05D73-5EC8-4026-B255-84B72DB1CE41}" type="datetime1">
              <a:rPr lang="pt-BR" smtClean="0"/>
              <a:t>03/01/2025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029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C3124-7EE9-446A-9D59-D3923D98DFF3}" type="datetime1">
              <a:rPr lang="pt-BR" smtClean="0"/>
              <a:t>03/01/2025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9449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54A5-D1AC-4D3B-A11A-61255FC13E62}" type="datetime1">
              <a:rPr lang="pt-BR" smtClean="0"/>
              <a:t>03/01/2025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471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2ACA4-4749-4EE6-A40A-07B47B3667F0}" type="datetime1">
              <a:rPr lang="pt-BR" smtClean="0"/>
              <a:t>03/01/2025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4770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90229-2101-4CAB-ABC8-04F555013A04}" type="datetime1">
              <a:rPr lang="pt-BR" smtClean="0"/>
              <a:t>03/01/2025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4885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A63B-CD68-4C35-AB2A-B98EFA46E529}" type="datetime1">
              <a:rPr lang="pt-BR" smtClean="0"/>
              <a:t>03/01/2025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175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8A499-60FD-4CAE-B36C-9141105167F6}" type="datetime1">
              <a:rPr lang="pt-BR" smtClean="0"/>
              <a:t>03/01/2025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66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EB2B85-4045-4145-B7BC-71EEA0068460}" type="datetime1">
              <a:rPr lang="pt-BR" smtClean="0"/>
              <a:t>03/01/2025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t-BR"/>
              <a:t>Plugins Minecraft Com Java - Diego D. Leitão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C6EC72-2A97-481E-8CAD-BDBD6C9651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6684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tesys/ValentPlugin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igotmc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mc.io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A7EB4-A81A-282E-59E5-301BCA4F9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57ABE-5191-C2DA-9C17-6BA7230952AE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gradFill flip="none" rotWithShape="1"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 descr="Brinquedo de lego&#10;&#10;Descrição gerada automaticamente com confiança média">
            <a:extLst>
              <a:ext uri="{FF2B5EF4-FFF2-40B4-BE49-F238E27FC236}">
                <a16:creationId xmlns:a16="http://schemas.microsoft.com/office/drawing/2014/main" id="{E326E2E7-09F1-E259-A18D-EFA0D670D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00"/>
            <a:ext cx="6858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2E2E4C6-97BD-74CD-2B51-62296663FE6F}"/>
              </a:ext>
            </a:extLst>
          </p:cNvPr>
          <p:cNvSpPr txBox="1"/>
          <p:nvPr/>
        </p:nvSpPr>
        <p:spPr>
          <a:xfrm>
            <a:off x="0" y="408057"/>
            <a:ext cx="6858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Do </a:t>
            </a:r>
            <a:r>
              <a:rPr lang="pt-BR" sz="4000" dirty="0">
                <a:ln w="12700">
                  <a:noFill/>
                </a:ln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Zero</a:t>
            </a:r>
            <a:r>
              <a:rPr lang="pt-BR" sz="40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 ao Criativo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F42BE0B-4CBD-5742-C6C5-D0F24EA3084F}"/>
              </a:ext>
            </a:extLst>
          </p:cNvPr>
          <p:cNvSpPr txBox="1"/>
          <p:nvPr/>
        </p:nvSpPr>
        <p:spPr>
          <a:xfrm>
            <a:off x="0" y="8420725"/>
            <a:ext cx="6858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rgbClr val="A28764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Plugins Minecraft com Java</a:t>
            </a:r>
          </a:p>
        </p:txBody>
      </p:sp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C86ED357-3AE6-019C-AD27-CF5A590CB6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755" y="4274574"/>
            <a:ext cx="1356852" cy="1356852"/>
          </a:xfrm>
          <a:prstGeom prst="rect">
            <a:avLst/>
          </a:prstGeom>
          <a:scene3d>
            <a:camera prst="orthographicFront">
              <a:rot lat="20399996" lon="1799968" rev="0"/>
            </a:camera>
            <a:lightRig rig="threePt" dir="t"/>
          </a:scene3d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9474FC1-2BCF-C36A-A59F-6EEA95510A50}"/>
              </a:ext>
            </a:extLst>
          </p:cNvPr>
          <p:cNvSpPr txBox="1"/>
          <p:nvPr/>
        </p:nvSpPr>
        <p:spPr>
          <a:xfrm>
            <a:off x="2566219" y="9556031"/>
            <a:ext cx="1725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A28764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</a:rPr>
              <a:t>Diego D. Leitão</a:t>
            </a:r>
          </a:p>
        </p:txBody>
      </p:sp>
    </p:spTree>
    <p:extLst>
      <p:ext uri="{BB962C8B-B14F-4D97-AF65-F5344CB8AC3E}">
        <p14:creationId xmlns:p14="http://schemas.microsoft.com/office/powerpoint/2010/main" val="400840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98F3D-F44F-BE4A-DF65-BC1A8305AC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FECCF3D9-E4A4-B3AE-35E4-270BF28DFC7E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Principais Eventos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559DAD0-4003-7E32-4438-65D1912F1592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3A71680-1799-33A6-9AE0-E38B515EA9D7}"/>
              </a:ext>
            </a:extLst>
          </p:cNvPr>
          <p:cNvSpPr txBox="1"/>
          <p:nvPr/>
        </p:nvSpPr>
        <p:spPr>
          <a:xfrm>
            <a:off x="632460" y="1230039"/>
            <a:ext cx="55930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Eventos permitem interagir com o comportamento do jogo. Aqui estão alguns exemplos práticos:</a:t>
            </a:r>
          </a:p>
        </p:txBody>
      </p:sp>
      <p:sp>
        <p:nvSpPr>
          <p:cNvPr id="4" name="subtitulo">
            <a:extLst>
              <a:ext uri="{FF2B5EF4-FFF2-40B4-BE49-F238E27FC236}">
                <a16:creationId xmlns:a16="http://schemas.microsoft.com/office/drawing/2014/main" id="{A7D4155F-2C8B-9A1C-EED1-8F389057F96C}"/>
              </a:ext>
            </a:extLst>
          </p:cNvPr>
          <p:cNvSpPr txBox="1"/>
          <p:nvPr/>
        </p:nvSpPr>
        <p:spPr>
          <a:xfrm>
            <a:off x="632460" y="2676590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Jogador Quebrando Bloco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1CBCD90-968D-A1E7-9307-4BAC332DA4CA}"/>
              </a:ext>
            </a:extLst>
          </p:cNvPr>
          <p:cNvSpPr txBox="1"/>
          <p:nvPr/>
        </p:nvSpPr>
        <p:spPr>
          <a:xfrm>
            <a:off x="632459" y="3402968"/>
            <a:ext cx="55930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Esse evento sempre é acionado quando um bloco é quebrado pelo jogador</a:t>
            </a:r>
          </a:p>
        </p:txBody>
      </p:sp>
      <p:pic>
        <p:nvPicPr>
          <p:cNvPr id="11" name="Imagem 10" descr="Texto&#10;&#10;Descrição gerada automaticamente">
            <a:extLst>
              <a:ext uri="{FF2B5EF4-FFF2-40B4-BE49-F238E27FC236}">
                <a16:creationId xmlns:a16="http://schemas.microsoft.com/office/drawing/2014/main" id="{5D81A7A8-AC44-0E09-1851-376906F93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" y="4400490"/>
            <a:ext cx="5593079" cy="3272667"/>
          </a:xfrm>
          <a:prstGeom prst="rect">
            <a:avLst/>
          </a:prstGeom>
        </p:spPr>
      </p:pic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1E9B7196-BF45-F5F5-D85E-24B83300B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13" name="Espaço Reservado para Número de Slide 12">
            <a:extLst>
              <a:ext uri="{FF2B5EF4-FFF2-40B4-BE49-F238E27FC236}">
                <a16:creationId xmlns:a16="http://schemas.microsoft.com/office/drawing/2014/main" id="{7C441838-B42F-16FF-7EDD-58A2B28C1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9765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F7903-DD8A-C280-93D0-AE6B76C75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E18145B5-E330-BAD5-646F-FBD62B293654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Principais Eventos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1983B4-DDC4-F8FD-3BA3-C8E84AB93A53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subtitulo">
            <a:extLst>
              <a:ext uri="{FF2B5EF4-FFF2-40B4-BE49-F238E27FC236}">
                <a16:creationId xmlns:a16="http://schemas.microsoft.com/office/drawing/2014/main" id="{9DDC246C-E279-0879-B70C-A139A26F4E52}"/>
              </a:ext>
            </a:extLst>
          </p:cNvPr>
          <p:cNvSpPr txBox="1"/>
          <p:nvPr/>
        </p:nvSpPr>
        <p:spPr>
          <a:xfrm>
            <a:off x="632458" y="1371642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Jogador Morre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3CB68A9-C14C-E7F7-7A71-49CC78686A32}"/>
              </a:ext>
            </a:extLst>
          </p:cNvPr>
          <p:cNvSpPr txBox="1"/>
          <p:nvPr/>
        </p:nvSpPr>
        <p:spPr>
          <a:xfrm>
            <a:off x="632458" y="2098020"/>
            <a:ext cx="55930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Esse evento sempre é acionado quando um jogador é derrotado</a:t>
            </a:r>
          </a:p>
        </p:txBody>
      </p:sp>
      <p:pic>
        <p:nvPicPr>
          <p:cNvPr id="8" name="Imagem 7" descr="Texto&#10;&#10;Descrição gerada automaticamente">
            <a:extLst>
              <a:ext uri="{FF2B5EF4-FFF2-40B4-BE49-F238E27FC236}">
                <a16:creationId xmlns:a16="http://schemas.microsoft.com/office/drawing/2014/main" id="{C1B7BB69-A6E8-D406-9FB8-C3445449E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" y="3070621"/>
            <a:ext cx="5714997" cy="3297862"/>
          </a:xfrm>
          <a:prstGeom prst="rect">
            <a:avLst/>
          </a:prstGeom>
        </p:spPr>
      </p:pic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B80B1EA0-75DC-C827-3C27-8A19EE78F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CEA11763-212A-6C14-7864-C6036A42D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0735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9A4D7-88F9-4B1D-0C21-66A18BA9A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9A4196A-664D-0415-2484-CA43C2A26DF2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gradFill>
            <a:gsLst>
              <a:gs pos="0">
                <a:srgbClr val="2D6CA9"/>
              </a:gs>
              <a:gs pos="7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ulo">
            <a:extLst>
              <a:ext uri="{FF2B5EF4-FFF2-40B4-BE49-F238E27FC236}">
                <a16:creationId xmlns:a16="http://schemas.microsoft.com/office/drawing/2014/main" id="{8D375B63-15DF-2630-AA18-3E7B2A22F951}"/>
              </a:ext>
            </a:extLst>
          </p:cNvPr>
          <p:cNvSpPr txBox="1"/>
          <p:nvPr/>
        </p:nvSpPr>
        <p:spPr>
          <a:xfrm>
            <a:off x="0" y="4616288"/>
            <a:ext cx="6858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  <a:ea typeface="Calibri" panose="020F0502020204030204" pitchFamily="34" charset="0"/>
                <a:cs typeface="Calibri" panose="020F0502020204030204" pitchFamily="34" charset="0"/>
              </a:rPr>
              <a:t>Item customizado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9E2EE1E-B399-4629-B475-BFD376D805FC}"/>
              </a:ext>
            </a:extLst>
          </p:cNvPr>
          <p:cNvSpPr txBox="1"/>
          <p:nvPr/>
        </p:nvSpPr>
        <p:spPr>
          <a:xfrm>
            <a:off x="0" y="1073174"/>
            <a:ext cx="685800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04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8CA3113F-1D7D-B1E6-6CF7-2E16B33C3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B09A1F3-AAA6-ECA6-F98C-257C64226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3090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14EABF-AF1F-9B53-A28B-AC4CDDC8A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2E1A0F2E-4529-5B7D-53A7-B922A2BF8E08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Item customizado</a:t>
            </a:r>
            <a:endParaRPr lang="pt-BR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CF72946-53C2-DF0F-9E5E-6E2745C9366F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F45B18A-66F2-62B9-5BD0-49824AD36730}"/>
              </a:ext>
            </a:extLst>
          </p:cNvPr>
          <p:cNvSpPr txBox="1"/>
          <p:nvPr/>
        </p:nvSpPr>
        <p:spPr>
          <a:xfrm>
            <a:off x="632460" y="1230039"/>
            <a:ext cx="559307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Você pode adicionar itens customizados ao jogo usando a API do </a:t>
            </a:r>
            <a:r>
              <a:rPr lang="pt-BR" sz="2400" dirty="0" err="1"/>
              <a:t>Bukkit</a:t>
            </a:r>
            <a:r>
              <a:rPr lang="pt-BR" sz="2400" dirty="0"/>
              <a:t>.</a:t>
            </a:r>
          </a:p>
          <a:p>
            <a:r>
              <a:rPr lang="pt-BR" sz="2400" dirty="0"/>
              <a:t>Aqui está um exemplo de como criar uma espada especial:</a:t>
            </a:r>
          </a:p>
        </p:txBody>
      </p:sp>
      <p:sp>
        <p:nvSpPr>
          <p:cNvPr id="3" name="subtitulo">
            <a:extLst>
              <a:ext uri="{FF2B5EF4-FFF2-40B4-BE49-F238E27FC236}">
                <a16:creationId xmlns:a16="http://schemas.microsoft.com/office/drawing/2014/main" id="{B8C01154-91E4-82AF-986B-5BFD31A849EF}"/>
              </a:ext>
            </a:extLst>
          </p:cNvPr>
          <p:cNvSpPr txBox="1"/>
          <p:nvPr/>
        </p:nvSpPr>
        <p:spPr>
          <a:xfrm>
            <a:off x="632459" y="2798473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Criando um Item Personalizado</a:t>
            </a:r>
          </a:p>
        </p:txBody>
      </p:sp>
      <p:pic>
        <p:nvPicPr>
          <p:cNvPr id="11" name="Imagem 10" descr="Texto&#10;&#10;Descrição gerada automaticamente">
            <a:extLst>
              <a:ext uri="{FF2B5EF4-FFF2-40B4-BE49-F238E27FC236}">
                <a16:creationId xmlns:a16="http://schemas.microsoft.com/office/drawing/2014/main" id="{D912FD8F-318C-79B5-A778-97CA625D7B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59" y="3383248"/>
            <a:ext cx="5252147" cy="6367647"/>
          </a:xfrm>
          <a:prstGeom prst="rect">
            <a:avLst/>
          </a:prstGeom>
        </p:spPr>
      </p:pic>
      <p:sp>
        <p:nvSpPr>
          <p:cNvPr id="14" name="Espaço Reservado para Rodapé 13">
            <a:extLst>
              <a:ext uri="{FF2B5EF4-FFF2-40B4-BE49-F238E27FC236}">
                <a16:creationId xmlns:a16="http://schemas.microsoft.com/office/drawing/2014/main" id="{F213D401-FC3A-B9D4-B39D-6E5499868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15" name="Espaço Reservado para Número de Slide 14">
            <a:extLst>
              <a:ext uri="{FF2B5EF4-FFF2-40B4-BE49-F238E27FC236}">
                <a16:creationId xmlns:a16="http://schemas.microsoft.com/office/drawing/2014/main" id="{A0645697-91E1-3FB9-8AF7-FDDFCF62D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212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A6477-23DB-520A-D3CF-4E55A974E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4BA37CC1-14B6-DCFC-9D9B-1A9D51E52502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Item customizado</a:t>
            </a:r>
            <a:endParaRPr lang="pt-BR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76AA934-05DB-3F1C-520B-0F98E8EC78F0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subtitulo">
            <a:extLst>
              <a:ext uri="{FF2B5EF4-FFF2-40B4-BE49-F238E27FC236}">
                <a16:creationId xmlns:a16="http://schemas.microsoft.com/office/drawing/2014/main" id="{F68BF60C-F06F-B1B2-041D-1697EA16E8ED}"/>
              </a:ext>
            </a:extLst>
          </p:cNvPr>
          <p:cNvSpPr txBox="1"/>
          <p:nvPr/>
        </p:nvSpPr>
        <p:spPr>
          <a:xfrm>
            <a:off x="510540" y="1429481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Dando o Item ao Jogador</a:t>
            </a:r>
          </a:p>
        </p:txBody>
      </p:sp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F713B162-F1F1-4262-EF06-B9CC218166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" y="2213698"/>
            <a:ext cx="5338127" cy="1972557"/>
          </a:xfrm>
          <a:prstGeom prst="rect">
            <a:avLst/>
          </a:prstGeom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C748549-8EF0-96B5-C7F0-A5E18E13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3342B8B-7903-E987-222B-241645B9D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7478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FEAAB-27DC-5AA9-A17E-EB845E303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229D929E-7691-941F-553B-D1751D2F3010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gradFill>
            <a:gsLst>
              <a:gs pos="0">
                <a:srgbClr val="2D6CA9"/>
              </a:gs>
              <a:gs pos="7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ulo">
            <a:extLst>
              <a:ext uri="{FF2B5EF4-FFF2-40B4-BE49-F238E27FC236}">
                <a16:creationId xmlns:a16="http://schemas.microsoft.com/office/drawing/2014/main" id="{ED8915C2-967F-E123-AF24-1CE23AED972C}"/>
              </a:ext>
            </a:extLst>
          </p:cNvPr>
          <p:cNvSpPr txBox="1"/>
          <p:nvPr/>
        </p:nvSpPr>
        <p:spPr>
          <a:xfrm>
            <a:off x="0" y="4616288"/>
            <a:ext cx="6858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  <a:ea typeface="Calibri" panose="020F0502020204030204" pitchFamily="34" charset="0"/>
                <a:cs typeface="Calibri" panose="020F0502020204030204" pitchFamily="34" charset="0"/>
              </a:rPr>
              <a:t>Exportando o Plugin</a:t>
            </a:r>
            <a:endParaRPr lang="pt-BR" sz="6600" dirty="0">
              <a:solidFill>
                <a:srgbClr val="B5B2AA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Minecrafter Alt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490E6F4-504A-FA28-C8C2-DE32D06ECE92}"/>
              </a:ext>
            </a:extLst>
          </p:cNvPr>
          <p:cNvSpPr txBox="1"/>
          <p:nvPr/>
        </p:nvSpPr>
        <p:spPr>
          <a:xfrm>
            <a:off x="0" y="1073174"/>
            <a:ext cx="685800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05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35DEFBCD-B5FD-CC12-6A65-95C235370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3620171-1CD4-58E6-F820-099779A66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6896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9BA6E0-D65D-F221-26C0-2708E99F4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1DBF4B70-261D-086E-634E-2EEEB8A0E63F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Exportando o Plugin</a:t>
            </a:r>
            <a:endParaRPr lang="pt-BR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02D4BAA-44D1-4F41-E753-5C889262CF15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04D62F8-C792-5ECD-235E-D58360CDD6C4}"/>
              </a:ext>
            </a:extLst>
          </p:cNvPr>
          <p:cNvSpPr txBox="1"/>
          <p:nvPr/>
        </p:nvSpPr>
        <p:spPr>
          <a:xfrm>
            <a:off x="632460" y="1230039"/>
            <a:ext cx="55930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Depois de escrever e testar seu plugin, é hora de exportá-lo para uso no servidor.</a:t>
            </a:r>
          </a:p>
        </p:txBody>
      </p:sp>
      <p:sp>
        <p:nvSpPr>
          <p:cNvPr id="8" name="subtitulo">
            <a:extLst>
              <a:ext uri="{FF2B5EF4-FFF2-40B4-BE49-F238E27FC236}">
                <a16:creationId xmlns:a16="http://schemas.microsoft.com/office/drawing/2014/main" id="{AAD3610F-D9E3-888B-4D24-52BCE09847E9}"/>
              </a:ext>
            </a:extLst>
          </p:cNvPr>
          <p:cNvSpPr txBox="1"/>
          <p:nvPr/>
        </p:nvSpPr>
        <p:spPr>
          <a:xfrm>
            <a:off x="510540" y="2061036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Passo a Passo para Exportar</a:t>
            </a:r>
            <a:endParaRPr lang="pt-BR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B9DA279-99EA-3E3E-85BE-6E37579700F6}"/>
              </a:ext>
            </a:extLst>
          </p:cNvPr>
          <p:cNvSpPr txBox="1"/>
          <p:nvPr/>
        </p:nvSpPr>
        <p:spPr>
          <a:xfrm>
            <a:off x="632460" y="2892033"/>
            <a:ext cx="559307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Compile o Código: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Use sua IDE (como </a:t>
            </a:r>
            <a:r>
              <a:rPr lang="pt-BR" sz="2400" dirty="0" err="1"/>
              <a:t>IntelliJ</a:t>
            </a:r>
            <a:r>
              <a:rPr lang="pt-BR" sz="2400" dirty="0"/>
              <a:t> IDEA ou Eclipse) para compilar o projeto.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Certifique-se de que todas as dependências necessárias estão incluídas.</a:t>
            </a:r>
          </a:p>
          <a:p>
            <a:r>
              <a:rPr lang="pt-BR" sz="2400" dirty="0"/>
              <a:t>Crie o Arquivo JAR: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Configure sua IDE para exportar o projeto como um arquivo JAR.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Inclua o arquivo </a:t>
            </a:r>
            <a:r>
              <a:rPr lang="pt-BR" sz="2400" dirty="0" err="1"/>
              <a:t>plugin.yml</a:t>
            </a:r>
            <a:r>
              <a:rPr lang="pt-BR" sz="2400" dirty="0"/>
              <a:t> no JAR.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00808F80-C0C3-E13E-6ACD-47B429171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FFBF7478-296B-ED0B-9A76-32E11EBE3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84553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EAF9E-8963-B146-2263-29EFFE375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17C3BE7D-4112-3C1E-37C9-ED95EE72C97B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Exportando o Plugin</a:t>
            </a:r>
            <a:endParaRPr lang="pt-BR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C9739A5-511D-BA69-5C70-7C1B1EF130DF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subtitulo">
            <a:extLst>
              <a:ext uri="{FF2B5EF4-FFF2-40B4-BE49-F238E27FC236}">
                <a16:creationId xmlns:a16="http://schemas.microsoft.com/office/drawing/2014/main" id="{7C4FC42B-CCF7-2780-9A82-C09E6D0130EC}"/>
              </a:ext>
            </a:extLst>
          </p:cNvPr>
          <p:cNvSpPr txBox="1"/>
          <p:nvPr/>
        </p:nvSpPr>
        <p:spPr>
          <a:xfrm>
            <a:off x="510540" y="1230039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Passo a Passo para Exportar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EC0A442-8E22-A498-396F-54AAEF92BC8B}"/>
              </a:ext>
            </a:extLst>
          </p:cNvPr>
          <p:cNvSpPr txBox="1"/>
          <p:nvPr/>
        </p:nvSpPr>
        <p:spPr>
          <a:xfrm>
            <a:off x="632460" y="1948136"/>
            <a:ext cx="559307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Teste no Servidor: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Copie o arquivo JAR para a pasta plugins do servidor Minecraft.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Inicie o servidor e verifique os logs para garantir que o plugin foi carregado corretamente.</a:t>
            </a:r>
          </a:p>
          <a:p>
            <a:r>
              <a:rPr lang="pt-BR" sz="2400" dirty="0"/>
              <a:t>Depure Problemas: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Caso o plugin não funcione, confira os logs do servidor para identificar erros.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DB41203-7E0B-0790-D186-5E69D4375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9C7996-40C3-2F79-6C53-4E43D8C4B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58749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494BF-A929-352B-B11A-4C2CB6D4F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A7DB8046-77A1-9A07-1D23-D18367369D18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Exportando o Plugin</a:t>
            </a:r>
            <a:endParaRPr lang="pt-BR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FA954EB-DB5B-65C6-8F0F-61F5AFF558FF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subtitulo">
            <a:extLst>
              <a:ext uri="{FF2B5EF4-FFF2-40B4-BE49-F238E27FC236}">
                <a16:creationId xmlns:a16="http://schemas.microsoft.com/office/drawing/2014/main" id="{E7EA4C15-4902-77FB-C261-CA6891A0C6AE}"/>
              </a:ext>
            </a:extLst>
          </p:cNvPr>
          <p:cNvSpPr txBox="1"/>
          <p:nvPr/>
        </p:nvSpPr>
        <p:spPr>
          <a:xfrm>
            <a:off x="510540" y="1230039"/>
            <a:ext cx="5593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Ferramenta Alternativa: </a:t>
            </a:r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Maven</a:t>
            </a:r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/</a:t>
            </a:r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Gradle</a:t>
            </a:r>
            <a:endParaRPr lang="pt-BR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41C8243-25CE-4794-3C8D-3C91968561EB}"/>
              </a:ext>
            </a:extLst>
          </p:cNvPr>
          <p:cNvSpPr txBox="1"/>
          <p:nvPr/>
        </p:nvSpPr>
        <p:spPr>
          <a:xfrm>
            <a:off x="632460" y="2307257"/>
            <a:ext cx="559307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/>
              <a:t>Se você utiliza Maven ou Gradle, adicione o seguinte trecho ao seu arquivo de configuração para empacotar o plugin:</a:t>
            </a:r>
            <a:endParaRPr lang="pt-BR" sz="2400" dirty="0"/>
          </a:p>
        </p:txBody>
      </p:sp>
      <p:sp>
        <p:nvSpPr>
          <p:cNvPr id="3" name="subtitulo">
            <a:extLst>
              <a:ext uri="{FF2B5EF4-FFF2-40B4-BE49-F238E27FC236}">
                <a16:creationId xmlns:a16="http://schemas.microsoft.com/office/drawing/2014/main" id="{C6D91BC8-6899-F834-B9E0-169B98B3C5EE}"/>
              </a:ext>
            </a:extLst>
          </p:cNvPr>
          <p:cNvSpPr txBox="1"/>
          <p:nvPr/>
        </p:nvSpPr>
        <p:spPr>
          <a:xfrm>
            <a:off x="601242" y="3876917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Exemplo com Maven</a:t>
            </a:r>
            <a:endParaRPr lang="pt-BR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5CB94FAF-7DCE-60F3-1A3F-340868001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" y="4832855"/>
            <a:ext cx="5682795" cy="2895300"/>
          </a:xfrm>
          <a:prstGeom prst="rect">
            <a:avLst/>
          </a:prstGeom>
        </p:spPr>
      </p:pic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D85732CE-3255-59D5-B076-8A32C072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C747BA12-6F54-4470-023F-35981BD8C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0606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B4797-47A0-7DDC-93CF-BE71169CF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20890824-C991-DD24-2964-89A416177903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gradFill>
            <a:gsLst>
              <a:gs pos="0">
                <a:srgbClr val="2D6CA9"/>
              </a:gs>
              <a:gs pos="7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ulo">
            <a:extLst>
              <a:ext uri="{FF2B5EF4-FFF2-40B4-BE49-F238E27FC236}">
                <a16:creationId xmlns:a16="http://schemas.microsoft.com/office/drawing/2014/main" id="{895597E1-8363-765C-04E9-27EAD03F6E19}"/>
              </a:ext>
            </a:extLst>
          </p:cNvPr>
          <p:cNvSpPr txBox="1"/>
          <p:nvPr/>
        </p:nvSpPr>
        <p:spPr>
          <a:xfrm>
            <a:off x="0" y="4616288"/>
            <a:ext cx="6858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  <a:ea typeface="Calibri" panose="020F0502020204030204" pitchFamily="34" charset="0"/>
                <a:cs typeface="Calibri" panose="020F0502020204030204" pitchFamily="34" charset="0"/>
              </a:rPr>
              <a:t>dicas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B566C69-6C4D-BE21-87AE-F03FCD98610B}"/>
              </a:ext>
            </a:extLst>
          </p:cNvPr>
          <p:cNvSpPr txBox="1"/>
          <p:nvPr/>
        </p:nvSpPr>
        <p:spPr>
          <a:xfrm>
            <a:off x="0" y="1073174"/>
            <a:ext cx="685800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06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E0E3CC1-7256-A2F9-1A78-47D04FF8E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4ADF109-4488-57F6-C3E9-2F26BFFC5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8735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A541E4-7F0E-5F5B-2EB9-8B4EAECE0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ulo">
            <a:extLst>
              <a:ext uri="{FF2B5EF4-FFF2-40B4-BE49-F238E27FC236}">
                <a16:creationId xmlns:a16="http://schemas.microsoft.com/office/drawing/2014/main" id="{D8EAD3D4-16C0-BED0-6508-2D791D199AA3}"/>
              </a:ext>
            </a:extLst>
          </p:cNvPr>
          <p:cNvSpPr txBox="1"/>
          <p:nvPr/>
        </p:nvSpPr>
        <p:spPr>
          <a:xfrm>
            <a:off x="510540" y="708437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 que é um plugin?</a:t>
            </a:r>
          </a:p>
        </p:txBody>
      </p:sp>
      <p:sp>
        <p:nvSpPr>
          <p:cNvPr id="2" name="titulo">
            <a:extLst>
              <a:ext uri="{FF2B5EF4-FFF2-40B4-BE49-F238E27FC236}">
                <a16:creationId xmlns:a16="http://schemas.microsoft.com/office/drawing/2014/main" id="{20D8BF07-3258-CE8B-0316-710B2F5A88AA}"/>
              </a:ext>
            </a:extLst>
          </p:cNvPr>
          <p:cNvSpPr txBox="1"/>
          <p:nvPr/>
        </p:nvSpPr>
        <p:spPr>
          <a:xfrm>
            <a:off x="510540" y="0"/>
            <a:ext cx="5593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Antes de tudo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A1D6511-01D9-CA55-60D5-D25EACFB478E}"/>
              </a:ext>
            </a:extLst>
          </p:cNvPr>
          <p:cNvSpPr txBox="1"/>
          <p:nvPr/>
        </p:nvSpPr>
        <p:spPr>
          <a:xfrm>
            <a:off x="510540" y="1417320"/>
            <a:ext cx="57988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Um plugin de Minecraft é como um 'aplicativo' que você instala em um servidor de Minecraft para adicionar ou modificar funcionalidades do jogo.</a:t>
            </a:r>
          </a:p>
          <a:p>
            <a:r>
              <a:rPr lang="pt-BR" sz="2400" dirty="0"/>
              <a:t>Imagine que o Minecraft é como uma casa: com os plugins, você pode adicionar novos móveis, mudar a pintura das paredes ou até criar novas regras para quem mora nela.</a:t>
            </a: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5F000D-71BD-3280-A9A8-94DF69EB4324}"/>
              </a:ext>
            </a:extLst>
          </p:cNvPr>
          <p:cNvSpPr txBox="1"/>
          <p:nvPr/>
        </p:nvSpPr>
        <p:spPr>
          <a:xfrm>
            <a:off x="510540" y="5072361"/>
            <a:ext cx="579882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você quer personalizar seu servidor Minecraft, criar um plugin é o primeiro passo. Neste ebook, vamos listar os principais projetos, apresentar a estrutura básica de um plugin e ensinar como lidar com eventos e adicionar itens personalizados.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B60B77E-CA63-C760-DB3E-5083FB8D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BF1AF82-5170-1D50-0B4F-8A8AFFBF7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3490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C9006-FB50-E3B6-6DCB-FE0565B1D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6535D16D-09D5-5C96-0DE1-F15FA5C252BF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Dicas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8931242-8156-84A1-1797-9707644CD26C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DE2E883-659C-7E8A-C02D-5D0EC2B15A93}"/>
              </a:ext>
            </a:extLst>
          </p:cNvPr>
          <p:cNvSpPr txBox="1"/>
          <p:nvPr/>
        </p:nvSpPr>
        <p:spPr>
          <a:xfrm>
            <a:off x="632460" y="1230039"/>
            <a:ext cx="559307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Em caso de duvidas ou decida explorar mais conteúdo além do mostrado nesse ebook, recomendo que acesse a documentação ou converse em fóruns da comunidade do projeto que está utilizando para obter ajuda com erros ou tirar dúvidas que possa surgir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6CC13F0-42D3-5DBC-D065-F4778F97F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0BAFD86C-5B93-04B3-7061-ACB4A8AAA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44001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FD2E5D-608C-AD0D-B10F-02DF75201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4FA62A0-4BC3-48B1-8546-4BFCA9ABC9D6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gradFill>
            <a:gsLst>
              <a:gs pos="0">
                <a:srgbClr val="2D6CA9"/>
              </a:gs>
              <a:gs pos="7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ulo">
            <a:extLst>
              <a:ext uri="{FF2B5EF4-FFF2-40B4-BE49-F238E27FC236}">
                <a16:creationId xmlns:a16="http://schemas.microsoft.com/office/drawing/2014/main" id="{7987B008-A8F0-DE78-FFC5-DCE1C5965BB5}"/>
              </a:ext>
            </a:extLst>
          </p:cNvPr>
          <p:cNvSpPr txBox="1"/>
          <p:nvPr/>
        </p:nvSpPr>
        <p:spPr>
          <a:xfrm>
            <a:off x="0" y="4399002"/>
            <a:ext cx="685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  <a:ea typeface="Calibri" panose="020F0502020204030204" pitchFamily="34" charset="0"/>
                <a:cs typeface="Calibri" panose="020F0502020204030204" pitchFamily="34" charset="0"/>
              </a:rPr>
              <a:t>agradecimentos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88214C12-7EFB-6A01-C020-258668173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2701880-EA87-7338-18CD-0ABDBE2B3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5017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0F8936-037D-F181-ED8F-39F637B85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18BA8394-6703-2CC3-44C5-DA800B049672}"/>
              </a:ext>
            </a:extLst>
          </p:cNvPr>
          <p:cNvSpPr txBox="1"/>
          <p:nvPr/>
        </p:nvSpPr>
        <p:spPr>
          <a:xfrm>
            <a:off x="466296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Obrigado por ter lido!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6C96B0E-1726-1D52-301B-617EBCD3A41E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D8EB69C-2B46-48DE-2994-C0F589086033}"/>
              </a:ext>
            </a:extLst>
          </p:cNvPr>
          <p:cNvSpPr txBox="1"/>
          <p:nvPr/>
        </p:nvSpPr>
        <p:spPr>
          <a:xfrm>
            <a:off x="588216" y="1230039"/>
            <a:ext cx="5593079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/>
              <a:t>Agora você tem o conhecimento básico para criar, personalizar e exportar plugins para seu servidor Minecraft.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dirty="0"/>
              <a:t>Divirta-se desenvolvendo!</a:t>
            </a:r>
          </a:p>
          <a:p>
            <a:pPr algn="ctr"/>
            <a:endParaRPr lang="pt-BR" sz="2400" dirty="0"/>
          </a:p>
          <a:p>
            <a:pPr algn="ctr"/>
            <a:r>
              <a:rPr lang="pt-BR" sz="2400" dirty="0"/>
              <a:t>Esse ebook foi feito utilizando IA e diagramado por um humano</a:t>
            </a:r>
          </a:p>
          <a:p>
            <a:pPr algn="ctr"/>
            <a:endParaRPr lang="pt-BR" sz="2400" dirty="0"/>
          </a:p>
          <a:p>
            <a:pPr algn="ctr"/>
            <a:r>
              <a:rPr lang="pt-BR" sz="2400" dirty="0"/>
              <a:t>Esse ebook foi feito com fins didáticos em construção, não realizado uma validação cuidadosa humana no conteúdo e pode conter erros gerados pela IA</a:t>
            </a:r>
          </a:p>
          <a:p>
            <a:pPr algn="ctr"/>
            <a:endParaRPr lang="pt-BR" sz="2400" dirty="0"/>
          </a:p>
          <a:p>
            <a:pPr algn="ctr"/>
            <a:r>
              <a:rPr lang="pt-BR" sz="2400" dirty="0"/>
              <a:t>Meu GitHub de um plugin: </a:t>
            </a:r>
            <a:r>
              <a:rPr lang="pt-BR" sz="2400" dirty="0" err="1">
                <a:hlinkClick r:id="rId3"/>
              </a:rPr>
              <a:t>ValentPlugin</a:t>
            </a:r>
            <a:endParaRPr lang="pt-BR" sz="240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99E51FC-7523-BF94-934D-0C1F8F05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315DEF22-C82A-9575-8E70-959963E92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5541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06F62-B54E-D59E-8F0B-1AC68F356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E6E77DB-16BD-B34F-5AB3-EB50A87CF086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gradFill>
            <a:gsLst>
              <a:gs pos="0">
                <a:srgbClr val="2D6CA9"/>
              </a:gs>
              <a:gs pos="7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ulo">
            <a:extLst>
              <a:ext uri="{FF2B5EF4-FFF2-40B4-BE49-F238E27FC236}">
                <a16:creationId xmlns:a16="http://schemas.microsoft.com/office/drawing/2014/main" id="{9F3C3833-8C5C-4196-8961-7703618D607E}"/>
              </a:ext>
            </a:extLst>
          </p:cNvPr>
          <p:cNvSpPr txBox="1"/>
          <p:nvPr/>
        </p:nvSpPr>
        <p:spPr>
          <a:xfrm>
            <a:off x="250722" y="4616288"/>
            <a:ext cx="63565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  <a:ea typeface="Calibri" panose="020F0502020204030204" pitchFamily="34" charset="0"/>
                <a:cs typeface="Calibri" panose="020F0502020204030204" pitchFamily="34" charset="0"/>
              </a:rPr>
              <a:t>Principais Projetos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EAF8BA0-05B8-9430-A788-CD3D3317F55F}"/>
              </a:ext>
            </a:extLst>
          </p:cNvPr>
          <p:cNvSpPr txBox="1"/>
          <p:nvPr/>
        </p:nvSpPr>
        <p:spPr>
          <a:xfrm>
            <a:off x="0" y="1073174"/>
            <a:ext cx="685800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01</a:t>
            </a:r>
          </a:p>
        </p:txBody>
      </p:sp>
      <p:sp>
        <p:nvSpPr>
          <p:cNvPr id="13" name="Espaço Reservado para Rodapé 12">
            <a:extLst>
              <a:ext uri="{FF2B5EF4-FFF2-40B4-BE49-F238E27FC236}">
                <a16:creationId xmlns:a16="http://schemas.microsoft.com/office/drawing/2014/main" id="{A5667D88-7FB3-6509-9A80-6050B491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14" name="Espaço Reservado para Número de Slide 13">
            <a:extLst>
              <a:ext uri="{FF2B5EF4-FFF2-40B4-BE49-F238E27FC236}">
                <a16:creationId xmlns:a16="http://schemas.microsoft.com/office/drawing/2014/main" id="{A8EF11FC-1EDF-87E3-AAFA-CBFAA335B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78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FC954BD8-0417-B156-222C-2AC0D84AAA63}"/>
              </a:ext>
            </a:extLst>
          </p:cNvPr>
          <p:cNvSpPr txBox="1"/>
          <p:nvPr/>
        </p:nvSpPr>
        <p:spPr>
          <a:xfrm>
            <a:off x="510540" y="399042"/>
            <a:ext cx="5593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Principais Projetos</a:t>
            </a:r>
            <a:endParaRPr lang="pt-BR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7A33870-379C-A820-1BC2-D42BBB5CDD4E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2D3BB932-28C6-7854-F6CA-57692B3463C7}"/>
              </a:ext>
            </a:extLst>
          </p:cNvPr>
          <p:cNvSpPr txBox="1"/>
          <p:nvPr/>
        </p:nvSpPr>
        <p:spPr>
          <a:xfrm>
            <a:off x="510540" y="1230039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Bukkit</a:t>
            </a:r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/</a:t>
            </a:r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Spigot</a:t>
            </a:r>
            <a:endParaRPr lang="pt-BR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A5F777-E1BF-3D48-3FE1-4C0F75474704}"/>
              </a:ext>
            </a:extLst>
          </p:cNvPr>
          <p:cNvSpPr txBox="1"/>
          <p:nvPr/>
        </p:nvSpPr>
        <p:spPr>
          <a:xfrm>
            <a:off x="510539" y="2061036"/>
            <a:ext cx="559307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O </a:t>
            </a:r>
            <a:r>
              <a:rPr lang="pt-BR" sz="2400" dirty="0" err="1"/>
              <a:t>Bukkit</a:t>
            </a:r>
            <a:r>
              <a:rPr lang="pt-BR" sz="2400" dirty="0"/>
              <a:t> é a base mais usada para desenvolvimento de plugins.</a:t>
            </a:r>
          </a:p>
          <a:p>
            <a:r>
              <a:rPr lang="pt-BR" sz="2400" dirty="0"/>
              <a:t>O </a:t>
            </a:r>
            <a:r>
              <a:rPr lang="pt-BR" sz="2400" dirty="0" err="1"/>
              <a:t>Spigot</a:t>
            </a:r>
            <a:r>
              <a:rPr lang="pt-BR" sz="2400" dirty="0"/>
              <a:t>, uma versão otimizada, é amplamente adotado pela comunidade.</a:t>
            </a:r>
          </a:p>
          <a:p>
            <a:endParaRPr lang="pt-B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Público-alvo:  Servidores de médio a grande porte.</a:t>
            </a:r>
          </a:p>
          <a:p>
            <a:endParaRPr lang="pt-B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Recursos principais: </a:t>
            </a:r>
            <a:r>
              <a:rPr lang="pt-BR" sz="2400" dirty="0" err="1"/>
              <a:t>Hooks</a:t>
            </a:r>
            <a:r>
              <a:rPr lang="pt-BR" sz="2400" dirty="0"/>
              <a:t> para eventos, APIs para entidades, blocos e jogadores.</a:t>
            </a:r>
          </a:p>
          <a:p>
            <a:endParaRPr lang="pt-BR" sz="2400" dirty="0"/>
          </a:p>
          <a:p>
            <a:r>
              <a:rPr lang="pt-BR" sz="2400" dirty="0"/>
              <a:t>Link: </a:t>
            </a:r>
            <a:r>
              <a:rPr lang="pt-BR" sz="2400" dirty="0" err="1">
                <a:hlinkClick r:id="rId3"/>
              </a:rPr>
              <a:t>SpigotMC</a:t>
            </a:r>
            <a:endParaRPr lang="pt-BR" sz="2400" dirty="0"/>
          </a:p>
        </p:txBody>
      </p:sp>
      <p:pic>
        <p:nvPicPr>
          <p:cNvPr id="15" name="Imagem 14" descr="Logotipo&#10;&#10;Descrição gerada automaticamente com confiança média">
            <a:extLst>
              <a:ext uri="{FF2B5EF4-FFF2-40B4-BE49-F238E27FC236}">
                <a16:creationId xmlns:a16="http://schemas.microsoft.com/office/drawing/2014/main" id="{2035905A-EAEA-5008-4BCA-A9CCF46DE3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258306"/>
            <a:ext cx="1025013" cy="727244"/>
          </a:xfrm>
          <a:prstGeom prst="rect">
            <a:avLst/>
          </a:prstGeom>
        </p:spPr>
      </p:pic>
      <p:sp>
        <p:nvSpPr>
          <p:cNvPr id="16" name="Espaço Reservado para Rodapé 15">
            <a:extLst>
              <a:ext uri="{FF2B5EF4-FFF2-40B4-BE49-F238E27FC236}">
                <a16:creationId xmlns:a16="http://schemas.microsoft.com/office/drawing/2014/main" id="{3E074290-C27E-10FD-A0F7-8952B2FF7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17" name="Espaço Reservado para Número de Slide 16">
            <a:extLst>
              <a:ext uri="{FF2B5EF4-FFF2-40B4-BE49-F238E27FC236}">
                <a16:creationId xmlns:a16="http://schemas.microsoft.com/office/drawing/2014/main" id="{22800AC0-304A-0FB9-141A-33CAE876C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5758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732AAE-8100-24E7-36AB-3814290A0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8C5D2B48-68C9-5FE9-1A94-AD232BE1148D}"/>
              </a:ext>
            </a:extLst>
          </p:cNvPr>
          <p:cNvSpPr txBox="1"/>
          <p:nvPr/>
        </p:nvSpPr>
        <p:spPr>
          <a:xfrm>
            <a:off x="510540" y="399042"/>
            <a:ext cx="5593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Principais Projetos</a:t>
            </a:r>
            <a:endParaRPr lang="pt-BR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4407E31-9D8E-5352-DD5B-DD68E2B2B625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62C4B8C8-DFE4-0824-DAB0-DE4A45056644}"/>
              </a:ext>
            </a:extLst>
          </p:cNvPr>
          <p:cNvSpPr txBox="1"/>
          <p:nvPr/>
        </p:nvSpPr>
        <p:spPr>
          <a:xfrm>
            <a:off x="510540" y="1230039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Paper</a:t>
            </a:r>
            <a:endParaRPr lang="pt-BR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F9D0546-5F9C-4772-83DE-4EB045DECD67}"/>
              </a:ext>
            </a:extLst>
          </p:cNvPr>
          <p:cNvSpPr txBox="1"/>
          <p:nvPr/>
        </p:nvSpPr>
        <p:spPr>
          <a:xfrm>
            <a:off x="510539" y="2061036"/>
            <a:ext cx="559307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O </a:t>
            </a:r>
            <a:r>
              <a:rPr lang="pt-BR" sz="2400" dirty="0" err="1"/>
              <a:t>Paper</a:t>
            </a:r>
            <a:r>
              <a:rPr lang="pt-BR" sz="2400" dirty="0"/>
              <a:t> é um </a:t>
            </a:r>
            <a:r>
              <a:rPr lang="pt-BR" sz="2400" dirty="0" err="1"/>
              <a:t>fork</a:t>
            </a:r>
            <a:r>
              <a:rPr lang="pt-BR" sz="2400" dirty="0"/>
              <a:t> do </a:t>
            </a:r>
            <a:r>
              <a:rPr lang="pt-BR" sz="2400" dirty="0" err="1"/>
              <a:t>Spigot</a:t>
            </a:r>
            <a:r>
              <a:rPr lang="pt-BR" sz="2400" dirty="0"/>
              <a:t>, com mais desempenho e funcionalidades extras.</a:t>
            </a:r>
          </a:p>
          <a:p>
            <a:endParaRPr lang="pt-B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Público-alvo:  Servidores que precisam de alta performance.</a:t>
            </a:r>
          </a:p>
          <a:p>
            <a:endParaRPr lang="pt-B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Recursos principais: Suporte a otimizações e melhorias na API.</a:t>
            </a:r>
          </a:p>
          <a:p>
            <a:endParaRPr lang="pt-BR" sz="2400" dirty="0"/>
          </a:p>
          <a:p>
            <a:r>
              <a:rPr lang="pt-BR" sz="2400" dirty="0"/>
              <a:t>Link: </a:t>
            </a:r>
            <a:r>
              <a:rPr lang="pt-BR" sz="2400" dirty="0" err="1">
                <a:hlinkClick r:id="rId3"/>
              </a:rPr>
              <a:t>PaperMC</a:t>
            </a:r>
            <a:endParaRPr lang="pt-BR" sz="2400" dirty="0"/>
          </a:p>
        </p:txBody>
      </p:sp>
      <p:pic>
        <p:nvPicPr>
          <p:cNvPr id="4" name="Imagem 3" descr="Uma imagem contendo texto, placar&#10;&#10;Descrição gerada automaticamente">
            <a:extLst>
              <a:ext uri="{FF2B5EF4-FFF2-40B4-BE49-F238E27FC236}">
                <a16:creationId xmlns:a16="http://schemas.microsoft.com/office/drawing/2014/main" id="{B3C795BA-BB9C-9B2E-5016-3AF9CEAAE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083" y="1308783"/>
            <a:ext cx="609600" cy="609600"/>
          </a:xfrm>
          <a:prstGeom prst="rect">
            <a:avLst/>
          </a:prstGeom>
        </p:spPr>
      </p:pic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C1714A62-9EB1-BC94-7BF5-C5185EC5C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BB184B12-D59A-D0A0-74D9-29E1ED5CF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3964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73DBA-176F-5DF1-7AD2-380FA374B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C02B8FD-D6A8-0829-FA37-D34F8D63C39F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gradFill>
            <a:gsLst>
              <a:gs pos="0">
                <a:srgbClr val="2D6CA9"/>
              </a:gs>
              <a:gs pos="7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ulo">
            <a:extLst>
              <a:ext uri="{FF2B5EF4-FFF2-40B4-BE49-F238E27FC236}">
                <a16:creationId xmlns:a16="http://schemas.microsoft.com/office/drawing/2014/main" id="{9A1AB99A-AFB7-87D8-AF36-F7577526F92F}"/>
              </a:ext>
            </a:extLst>
          </p:cNvPr>
          <p:cNvSpPr txBox="1"/>
          <p:nvPr/>
        </p:nvSpPr>
        <p:spPr>
          <a:xfrm>
            <a:off x="0" y="4616288"/>
            <a:ext cx="6858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  <a:ea typeface="Calibri" panose="020F0502020204030204" pitchFamily="34" charset="0"/>
                <a:cs typeface="Calibri" panose="020F0502020204030204" pitchFamily="34" charset="0"/>
              </a:rPr>
              <a:t>Estrutura de um Plugin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D042B86-5C41-D409-14FF-86470EA9985F}"/>
              </a:ext>
            </a:extLst>
          </p:cNvPr>
          <p:cNvSpPr txBox="1"/>
          <p:nvPr/>
        </p:nvSpPr>
        <p:spPr>
          <a:xfrm>
            <a:off x="0" y="1073174"/>
            <a:ext cx="685800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02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60CEADB-4C42-2F31-3148-C862C705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518374D-82BE-CCAB-0EFA-CCD4A33D6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4666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98D745-F220-D60C-2412-431449B1E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FD416227-0EF1-32F0-B9F6-E72C5A502C43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Estrutura de um Plugin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62F504B-B406-D551-5141-482ECA00951D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163B130-1C7A-71CB-8CA8-931CDCEDA4CB}"/>
              </a:ext>
            </a:extLst>
          </p:cNvPr>
          <p:cNvSpPr txBox="1"/>
          <p:nvPr/>
        </p:nvSpPr>
        <p:spPr>
          <a:xfrm>
            <a:off x="510540" y="1230039"/>
            <a:ext cx="55930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Vamos criar um plugin simples que exibe uma mensagem ao jogador quando ele entra no servidor.</a:t>
            </a:r>
          </a:p>
        </p:txBody>
      </p:sp>
      <p:sp>
        <p:nvSpPr>
          <p:cNvPr id="3" name="subtitulo">
            <a:extLst>
              <a:ext uri="{FF2B5EF4-FFF2-40B4-BE49-F238E27FC236}">
                <a16:creationId xmlns:a16="http://schemas.microsoft.com/office/drawing/2014/main" id="{A2665F46-E933-AC80-B0E5-74C94861C8FB}"/>
              </a:ext>
            </a:extLst>
          </p:cNvPr>
          <p:cNvSpPr txBox="1"/>
          <p:nvPr/>
        </p:nvSpPr>
        <p:spPr>
          <a:xfrm>
            <a:off x="632460" y="2456749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Arquivo plugin.yml</a:t>
            </a:r>
            <a:endParaRPr lang="pt-BR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2B45A3B-35DE-1B13-105D-B97EB0588882}"/>
              </a:ext>
            </a:extLst>
          </p:cNvPr>
          <p:cNvSpPr txBox="1"/>
          <p:nvPr/>
        </p:nvSpPr>
        <p:spPr>
          <a:xfrm>
            <a:off x="632461" y="3261365"/>
            <a:ext cx="55930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O </a:t>
            </a:r>
            <a:r>
              <a:rPr lang="pt-BR" sz="2400" dirty="0" err="1"/>
              <a:t>plugin.yml</a:t>
            </a:r>
            <a:r>
              <a:rPr lang="pt-BR" sz="2400" dirty="0"/>
              <a:t> é o arquivo de configuração principal do plugin.</a:t>
            </a:r>
          </a:p>
        </p:txBody>
      </p:sp>
      <p:pic>
        <p:nvPicPr>
          <p:cNvPr id="9" name="Imagem 8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0EEDCD12-958A-7F07-AA72-4891285C6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" y="4312203"/>
            <a:ext cx="5592775" cy="2413062"/>
          </a:xfrm>
          <a:prstGeom prst="rect">
            <a:avLst/>
          </a:prstGeom>
        </p:spPr>
      </p:pic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1A0357C8-8D89-D776-4197-EC3F8D69D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DCD6AB12-99A2-0796-BDE0-4AFBC7D54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879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4481A1-F4E3-735C-89E8-63A71D76C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BB558779-1BE4-6F97-327D-DA981484A66E}"/>
              </a:ext>
            </a:extLst>
          </p:cNvPr>
          <p:cNvSpPr txBox="1"/>
          <p:nvPr/>
        </p:nvSpPr>
        <p:spPr>
          <a:xfrm>
            <a:off x="510540" y="399042"/>
            <a:ext cx="59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Estrutura de um Plugin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61237E-9B93-591D-9E9B-803322A5F735}"/>
              </a:ext>
            </a:extLst>
          </p:cNvPr>
          <p:cNvSpPr/>
          <p:nvPr/>
        </p:nvSpPr>
        <p:spPr>
          <a:xfrm>
            <a:off x="235974" y="0"/>
            <a:ext cx="112334" cy="1200329"/>
          </a:xfrm>
          <a:prstGeom prst="rect">
            <a:avLst/>
          </a:prstGeom>
          <a:gradFill>
            <a:gsLst>
              <a:gs pos="0">
                <a:srgbClr val="2D6CA9"/>
              </a:gs>
              <a:gs pos="5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subtitulo">
            <a:extLst>
              <a:ext uri="{FF2B5EF4-FFF2-40B4-BE49-F238E27FC236}">
                <a16:creationId xmlns:a16="http://schemas.microsoft.com/office/drawing/2014/main" id="{BF1766AD-9841-7AB7-0F15-F6ED2BB86B47}"/>
              </a:ext>
            </a:extLst>
          </p:cNvPr>
          <p:cNvSpPr txBox="1"/>
          <p:nvPr/>
        </p:nvSpPr>
        <p:spPr>
          <a:xfrm>
            <a:off x="632460" y="1230039"/>
            <a:ext cx="5593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Classe Principal do Plugin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8D7E831-4B9E-D5CA-47F5-EC22AD267E65}"/>
              </a:ext>
            </a:extLst>
          </p:cNvPr>
          <p:cNvSpPr txBox="1"/>
          <p:nvPr/>
        </p:nvSpPr>
        <p:spPr>
          <a:xfrm>
            <a:off x="632460" y="1814814"/>
            <a:ext cx="55930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/>
              <a:t>Essa classe é o ponto de entrada do plugin.</a:t>
            </a:r>
            <a:endParaRPr lang="pt-BR" sz="2400" dirty="0"/>
          </a:p>
        </p:txBody>
      </p:sp>
      <p:pic>
        <p:nvPicPr>
          <p:cNvPr id="15" name="Imagem 14" descr="Texto&#10;&#10;Descrição gerada automaticamente">
            <a:extLst>
              <a:ext uri="{FF2B5EF4-FFF2-40B4-BE49-F238E27FC236}">
                <a16:creationId xmlns:a16="http://schemas.microsoft.com/office/drawing/2014/main" id="{6CE3203B-6240-051D-74F5-F8D3FEDC3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" y="2645812"/>
            <a:ext cx="5978750" cy="6783066"/>
          </a:xfrm>
          <a:prstGeom prst="rect">
            <a:avLst/>
          </a:prstGeom>
        </p:spPr>
      </p:pic>
      <p:sp>
        <p:nvSpPr>
          <p:cNvPr id="16" name="Espaço Reservado para Rodapé 15">
            <a:extLst>
              <a:ext uri="{FF2B5EF4-FFF2-40B4-BE49-F238E27FC236}">
                <a16:creationId xmlns:a16="http://schemas.microsoft.com/office/drawing/2014/main" id="{F623F956-F747-5D91-7560-57F2FB21F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17" name="Espaço Reservado para Número de Slide 16">
            <a:extLst>
              <a:ext uri="{FF2B5EF4-FFF2-40B4-BE49-F238E27FC236}">
                <a16:creationId xmlns:a16="http://schemas.microsoft.com/office/drawing/2014/main" id="{D93428F2-2722-C882-9C65-009D95FDE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5068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310C2-D77C-EE37-ABB0-CF98C344E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455CE7A-B82D-5D54-5EA4-E84F4FAFD91A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gradFill>
            <a:gsLst>
              <a:gs pos="0">
                <a:srgbClr val="2D6CA9"/>
              </a:gs>
              <a:gs pos="70000">
                <a:srgbClr val="81EAEB"/>
              </a:gs>
              <a:gs pos="100000">
                <a:srgbClr val="08421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ulo">
            <a:extLst>
              <a:ext uri="{FF2B5EF4-FFF2-40B4-BE49-F238E27FC236}">
                <a16:creationId xmlns:a16="http://schemas.microsoft.com/office/drawing/2014/main" id="{97839599-5113-DE72-2225-3382CC0458F1}"/>
              </a:ext>
            </a:extLst>
          </p:cNvPr>
          <p:cNvSpPr txBox="1"/>
          <p:nvPr/>
        </p:nvSpPr>
        <p:spPr>
          <a:xfrm>
            <a:off x="250722" y="4616288"/>
            <a:ext cx="63565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  <a:ea typeface="Calibri" panose="020F0502020204030204" pitchFamily="34" charset="0"/>
                <a:cs typeface="Calibri" panose="020F0502020204030204" pitchFamily="34" charset="0"/>
              </a:rPr>
              <a:t>Principais Eventos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E4AC39A-8097-7714-CA1E-791E967BED2A}"/>
              </a:ext>
            </a:extLst>
          </p:cNvPr>
          <p:cNvSpPr txBox="1"/>
          <p:nvPr/>
        </p:nvSpPr>
        <p:spPr>
          <a:xfrm>
            <a:off x="0" y="1073174"/>
            <a:ext cx="685800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rgbClr val="B5B2AA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Minecrafter Alt" pitchFamily="2" charset="0"/>
              </a:rPr>
              <a:t>03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466B47CA-33F5-D151-2E1E-7678B92B9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Plugins Minecraft Com Java - Diego D. Leitão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4090EEB-A249-B06C-36B6-631967E79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6EC72-2A97-481E-8CAD-BDBD6C9651F5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45191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276</TotalTime>
  <Words>888</Words>
  <Application>Microsoft Office PowerPoint</Application>
  <PresentationFormat>Papel A4 (210 x 297 mm)</PresentationFormat>
  <Paragraphs>148</Paragraphs>
  <Slides>22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9" baseType="lpstr">
      <vt:lpstr>Aptos</vt:lpstr>
      <vt:lpstr>Aptos Display</vt:lpstr>
      <vt:lpstr>Arial</vt:lpstr>
      <vt:lpstr>Calibri</vt:lpstr>
      <vt:lpstr>Calibri Light</vt:lpstr>
      <vt:lpstr>Minecrafter Alt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Diego Dantas Leitao</dc:creator>
  <cp:lastModifiedBy>Diego Dantas Leitao</cp:lastModifiedBy>
  <cp:revision>5</cp:revision>
  <dcterms:created xsi:type="dcterms:W3CDTF">2025-01-02T13:09:40Z</dcterms:created>
  <dcterms:modified xsi:type="dcterms:W3CDTF">2025-01-03T15:13:32Z</dcterms:modified>
</cp:coreProperties>
</file>

<file path=docProps/thumbnail.jpeg>
</file>